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7BCFFB-C596-499C-A213-5350B639F173}" type="datetimeFigureOut">
              <a:rPr lang="en-GB" smtClean="0"/>
              <a:pPr/>
              <a:t>11/02/2020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172C8B-6EE8-4B89-93B9-2756F4D49D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2296502"/>
          </a:xfrm>
        </p:spPr>
        <p:txBody>
          <a:bodyPr>
            <a:normAutofit/>
          </a:bodyPr>
          <a:lstStyle/>
          <a:p>
            <a:r>
              <a:rPr lang="en-GB" b="1" dirty="0" smtClean="0"/>
              <a:t>LOGICAL TOOLS OF REASONING –FOR EFFECTIVE </a:t>
            </a:r>
            <a:r>
              <a:rPr lang="en-GB" dirty="0" smtClean="0"/>
              <a:t> WRITING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DR. LAKSHMI MUTHUKUMAR, </a:t>
            </a:r>
          </a:p>
          <a:p>
            <a:r>
              <a:rPr lang="en-GB" b="1" dirty="0" smtClean="0"/>
              <a:t>HEAD, DEPT. OF ENGLISH, SIES, SION WEST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498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</a:pPr>
            <a:r>
              <a:rPr lang="en-GB" dirty="0" smtClean="0"/>
              <a:t>Here the writer describes a process step by step.</a:t>
            </a:r>
          </a:p>
          <a:p>
            <a:pPr algn="just">
              <a:lnSpc>
                <a:spcPct val="200000"/>
              </a:lnSpc>
            </a:pPr>
            <a:r>
              <a:rPr lang="en-GB" dirty="0" smtClean="0"/>
              <a:t>Process also helps in </a:t>
            </a:r>
            <a:r>
              <a:rPr lang="en-GB" b="1" dirty="0" smtClean="0"/>
              <a:t>analysis</a:t>
            </a:r>
            <a:r>
              <a:rPr lang="en-GB" dirty="0" smtClean="0"/>
              <a:t> when, in addition to the description of a process, the writer also </a:t>
            </a:r>
            <a:r>
              <a:rPr lang="en-GB" b="1" dirty="0" smtClean="0"/>
              <a:t>explains the significance </a:t>
            </a:r>
            <a:r>
              <a:rPr lang="en-GB" dirty="0" smtClean="0"/>
              <a:t>of some of the steps of the process or analyses the </a:t>
            </a:r>
            <a:r>
              <a:rPr lang="en-GB" b="1" dirty="0" smtClean="0"/>
              <a:t>relationship</a:t>
            </a:r>
            <a:r>
              <a:rPr lang="en-GB" dirty="0" smtClean="0"/>
              <a:t> of one step to another.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92035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b="1" dirty="0" smtClean="0"/>
              <a:t>Exemplification</a:t>
            </a:r>
            <a:r>
              <a:rPr lang="en-GB" dirty="0" smtClean="0"/>
              <a:t> involves explanation, definition or analysis using specific examples or case studies or illustrations in order to lend weight or substance to one’s argument.</a:t>
            </a:r>
          </a:p>
          <a:p>
            <a:pPr algn="just">
              <a:lnSpc>
                <a:spcPct val="150000"/>
              </a:lnSpc>
            </a:pPr>
            <a:r>
              <a:rPr lang="en-GB" b="1" dirty="0" smtClean="0"/>
              <a:t>Listing</a:t>
            </a:r>
            <a:r>
              <a:rPr lang="en-GB" dirty="0" smtClean="0"/>
              <a:t> involves a numerical sequencing or a detailed step by step attempt at explaining by indicating various aspects of an issue point by point.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EXEMPLIFICATION AND LISTING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9535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In this very useful strategy, the writer tells a story in order to illustrate a point or examine an issue.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This strategy is particularly useful in order to lend an emotional touch to an argument and bring in empathy or sympathy towards the issue.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NARRATION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42497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Here the writer offers a historical survey by presenting facts in a sequence or a chronological pattern.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For example, tracing how India achieved her independence by giving a timeline of the various events that led to our struggle for freedom.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SEQUENTIAL/CHRONOLOGICAL PATTERNING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18140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tool helps the writer restate and summarize his main ideas in other words. Just as a microphone amplifies sound, this strategy helps the writer get his point across to the reader by using simpler language or sometimes by just rephrasing the idea differently.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AMPLIFICATION</a:t>
            </a:r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Certain domains such as Economics require statistical data in order to prove the writer’s point. </a:t>
            </a:r>
          </a:p>
          <a:p>
            <a:r>
              <a:rPr lang="en-IN" dirty="0" smtClean="0"/>
              <a:t>Motivational or self-help books often use quotations to inspire the readers.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Statistical Data and Quotations</a:t>
            </a:r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nother thank you slid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428735"/>
            <a:ext cx="7143800" cy="392909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This writing strategy is commonly used in the first paragraph or the introduction of the argumentative essay.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The writer begins by making a general statement and then proceeds to elaborate or expand it by giving specific details.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b="0" dirty="0"/>
              <a:t>MAJOR WRITING STRATEGIES</a:t>
            </a:r>
            <a:r>
              <a:rPr lang="en-GB" dirty="0"/>
              <a:t/>
            </a:r>
            <a:br>
              <a:rPr lang="en-GB" dirty="0"/>
            </a:br>
            <a:r>
              <a:rPr lang="en-GB" sz="3100" dirty="0" smtClean="0"/>
              <a:t>GENERAL  STATEMENT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xmlns="" val="1316944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Sometimes writers use specific statements to begin their essays and then move towards general statements.</a:t>
            </a:r>
          </a:p>
          <a:p>
            <a:r>
              <a:rPr lang="en-IN" dirty="0" smtClean="0"/>
              <a:t>Others may choose to progress from the general to the specific. It is the writer’s prerogative to select whatever method works for the purpose.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Specific Statement</a:t>
            </a:r>
            <a:endParaRPr lang="en-I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Here the writer takes something </a:t>
            </a:r>
            <a:r>
              <a:rPr lang="en-GB" u="sng" dirty="0" smtClean="0"/>
              <a:t>apart </a:t>
            </a:r>
            <a:r>
              <a:rPr lang="en-GB" dirty="0" smtClean="0"/>
              <a:t>for example, an issue, a process or a work. </a:t>
            </a:r>
          </a:p>
          <a:p>
            <a:pPr marL="109728" indent="0">
              <a:buNone/>
            </a:pPr>
            <a:r>
              <a:rPr lang="en-GB" dirty="0" smtClean="0"/>
              <a:t>It involves the following:</a:t>
            </a:r>
          </a:p>
          <a:p>
            <a:pPr marL="109728" indent="0">
              <a:buNone/>
            </a:pPr>
            <a:r>
              <a:rPr lang="en-GB" dirty="0" smtClean="0"/>
              <a:t>1. Separate examination of the different parts of the issue or process.</a:t>
            </a:r>
          </a:p>
          <a:p>
            <a:pPr marL="109728" indent="0">
              <a:buNone/>
            </a:pPr>
            <a:r>
              <a:rPr lang="en-GB" dirty="0" smtClean="0"/>
              <a:t>2. The writer may use strategies such as cause and effect and/or comparison and contrast to closely examine the various steps in a process for instance.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ANALYSIS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xmlns="" val="340265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This is a most useful and a very commonly used writing strategy. Here the writer takes a </a:t>
            </a:r>
            <a:r>
              <a:rPr lang="en-GB" b="1" dirty="0" smtClean="0"/>
              <a:t>strong position </a:t>
            </a:r>
            <a:r>
              <a:rPr lang="en-GB" dirty="0" smtClean="0"/>
              <a:t>on an issue – very often a highly controversial issue and provides supporting evidence in the form of:</a:t>
            </a:r>
          </a:p>
          <a:p>
            <a:r>
              <a:rPr lang="en-GB" dirty="0" smtClean="0"/>
              <a:t>Facts</a:t>
            </a:r>
          </a:p>
          <a:p>
            <a:r>
              <a:rPr lang="en-GB" dirty="0" smtClean="0"/>
              <a:t>Figures</a:t>
            </a:r>
          </a:p>
          <a:p>
            <a:r>
              <a:rPr lang="en-GB" dirty="0" smtClean="0"/>
              <a:t>Examples</a:t>
            </a:r>
          </a:p>
          <a:p>
            <a:r>
              <a:rPr lang="en-GB" dirty="0" smtClean="0"/>
              <a:t>Logical reasons to defend that position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ARGUMENTATION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0085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strategy is particularly useful when the writer wishes to explain what caused something by tracing:</a:t>
            </a:r>
          </a:p>
          <a:p>
            <a:r>
              <a:rPr lang="en-GB" dirty="0" smtClean="0"/>
              <a:t>The effects</a:t>
            </a:r>
          </a:p>
          <a:p>
            <a:r>
              <a:rPr lang="en-GB" dirty="0" smtClean="0"/>
              <a:t>Results</a:t>
            </a:r>
          </a:p>
          <a:p>
            <a:r>
              <a:rPr lang="en-GB" dirty="0" smtClean="0"/>
              <a:t>consequences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CAUSE AND EFFECT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6089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this strategy the writer </a:t>
            </a:r>
            <a:r>
              <a:rPr lang="en-GB" b="1" dirty="0" smtClean="0"/>
              <a:t>sorts</a:t>
            </a:r>
            <a:r>
              <a:rPr lang="en-GB" dirty="0" smtClean="0"/>
              <a:t> or </a:t>
            </a:r>
            <a:r>
              <a:rPr lang="en-GB" b="1" dirty="0" smtClean="0"/>
              <a:t>groups</a:t>
            </a:r>
            <a:r>
              <a:rPr lang="en-GB" dirty="0" smtClean="0"/>
              <a:t> things according to certain categories.</a:t>
            </a:r>
          </a:p>
          <a:p>
            <a:endParaRPr lang="en-GB" dirty="0" smtClean="0"/>
          </a:p>
          <a:p>
            <a:r>
              <a:rPr lang="en-GB" dirty="0" smtClean="0"/>
              <a:t>For example:</a:t>
            </a:r>
          </a:p>
          <a:p>
            <a:endParaRPr lang="en-GB" dirty="0"/>
          </a:p>
          <a:p>
            <a:r>
              <a:rPr lang="en-GB" dirty="0" smtClean="0"/>
              <a:t>One can analyse the student population by separating students into groups according to their streams  such as Arts, Science or Commerce.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06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 smtClean="0"/>
              <a:t>Here the writer compares and contrasts two or more things by noting similarities and differences between them. For example:</a:t>
            </a:r>
          </a:p>
          <a:p>
            <a:pPr>
              <a:lnSpc>
                <a:spcPct val="200000"/>
              </a:lnSpc>
            </a:pPr>
            <a:r>
              <a:rPr lang="en-GB" dirty="0" smtClean="0"/>
              <a:t>A comparison of the number of cases of mercy-killing in England and Canada.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AND CONTRAST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98246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b="1" dirty="0" smtClean="0"/>
              <a:t>Definition </a:t>
            </a:r>
            <a:r>
              <a:rPr lang="en-GB" dirty="0" smtClean="0"/>
              <a:t>involves an explanation and a definition of a word, phrase or idea.</a:t>
            </a:r>
          </a:p>
          <a:p>
            <a:pPr>
              <a:lnSpc>
                <a:spcPct val="200000"/>
              </a:lnSpc>
            </a:pPr>
            <a:r>
              <a:rPr lang="en-GB" b="1" dirty="0" smtClean="0"/>
              <a:t>Description</a:t>
            </a:r>
            <a:r>
              <a:rPr lang="en-GB" dirty="0" smtClean="0"/>
              <a:t> involves the vivid description of something so that the reader can form a clear mental image of the object or idea.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AND DESCRIPTION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9268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645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LOGICAL TOOLS OF REASONING –FOR EFFECTIVE  WRITING</vt:lpstr>
      <vt:lpstr> MAJOR WRITING STRATEGIES GENERAL  STATEMENT</vt:lpstr>
      <vt:lpstr>Specific Statement</vt:lpstr>
      <vt:lpstr>ANALYSIS</vt:lpstr>
      <vt:lpstr>ARGUMENTATION</vt:lpstr>
      <vt:lpstr>CAUSE AND EFFECT</vt:lpstr>
      <vt:lpstr>CLASSIFICATION</vt:lpstr>
      <vt:lpstr>COMPARISON AND CONTRAST</vt:lpstr>
      <vt:lpstr>DEFINITION AND DESCRIPTION</vt:lpstr>
      <vt:lpstr>PROCESS</vt:lpstr>
      <vt:lpstr>EXEMPLIFICATION AND LISTING</vt:lpstr>
      <vt:lpstr>NARRATION</vt:lpstr>
      <vt:lpstr>SEQUENTIAL/CHRONOLOGICAL PATTERNING</vt:lpstr>
      <vt:lpstr>AMPLIFICATION</vt:lpstr>
      <vt:lpstr>Statistical Data and Quotations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RHETORICAL PATTERNS OF ORGANIZATION/WRITING STRATEGIES</dc:title>
  <dc:creator>Lakshmi</dc:creator>
  <cp:lastModifiedBy>sies</cp:lastModifiedBy>
  <cp:revision>24</cp:revision>
  <dcterms:created xsi:type="dcterms:W3CDTF">2012-06-17T13:36:01Z</dcterms:created>
  <dcterms:modified xsi:type="dcterms:W3CDTF">2020-02-11T02:39:15Z</dcterms:modified>
</cp:coreProperties>
</file>